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3" r:id="rId1"/>
  </p:sldMasterIdLst>
  <p:notesMasterIdLst>
    <p:notesMasterId r:id="rId22"/>
  </p:notesMasterIdLst>
  <p:sldIdLst>
    <p:sldId id="256" r:id="rId2"/>
    <p:sldId id="401" r:id="rId3"/>
    <p:sldId id="384" r:id="rId4"/>
    <p:sldId id="361" r:id="rId5"/>
    <p:sldId id="383" r:id="rId6"/>
    <p:sldId id="305" r:id="rId7"/>
    <p:sldId id="385" r:id="rId8"/>
    <p:sldId id="398" r:id="rId9"/>
    <p:sldId id="399" r:id="rId10"/>
    <p:sldId id="389" r:id="rId11"/>
    <p:sldId id="390" r:id="rId12"/>
    <p:sldId id="392" r:id="rId13"/>
    <p:sldId id="402" r:id="rId14"/>
    <p:sldId id="391" r:id="rId15"/>
    <p:sldId id="400" r:id="rId16"/>
    <p:sldId id="396" r:id="rId17"/>
    <p:sldId id="393" r:id="rId18"/>
    <p:sldId id="394" r:id="rId19"/>
    <p:sldId id="395" r:id="rId20"/>
    <p:sldId id="397" r:id="rId21"/>
  </p:sldIdLst>
  <p:sldSz cx="9144000" cy="5143500" type="screen16x9"/>
  <p:notesSz cx="6858000" cy="9144000"/>
  <p:embeddedFontLst>
    <p:embeddedFont>
      <p:font typeface="MV Boli" panose="02000500030200090000" pitchFamily="2" charset="0"/>
      <p:regular r:id="rId23"/>
    </p:embeddedFont>
    <p:embeddedFont>
      <p:font typeface="Oswald" panose="02020500000000000000" charset="0"/>
      <p:regular r:id="rId24"/>
      <p:bold r:id="rId25"/>
    </p:embeddedFont>
    <p:embeddedFont>
      <p:font typeface="Oxygen Light" panose="02020500000000000000" charset="0"/>
      <p:regular r:id="rId26"/>
      <p:bold r:id="rId27"/>
    </p:embeddedFont>
    <p:embeddedFont>
      <p:font typeface="微軟正黑體" panose="020B0604030504040204" pitchFamily="34" charset="-12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849">
          <p15:clr>
            <a:srgbClr val="9AA0A6"/>
          </p15:clr>
        </p15:guide>
        <p15:guide id="2" orient="horz" pos="2312">
          <p15:clr>
            <a:srgbClr val="9AA0A6"/>
          </p15:clr>
        </p15:guide>
        <p15:guide id="3" orient="horz" pos="697">
          <p15:clr>
            <a:srgbClr val="9AA0A6"/>
          </p15:clr>
        </p15:guide>
        <p15:guide id="4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u R" initials="wR" lastIdx="1" clrIdx="0">
    <p:extLst>
      <p:ext uri="{19B8F6BF-5375-455C-9EA6-DF929625EA0E}">
        <p15:presenceInfo xmlns:p15="http://schemas.microsoft.com/office/powerpoint/2012/main" userId="20f09d97b376a94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E4F6D03-E095-47F2-8354-A85A329CB264}">
  <a:tblStyle styleId="{0E4F6D03-E095-47F2-8354-A85A329CB26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75" autoAdjust="0"/>
    <p:restoredTop sz="95486" autoAdjust="0"/>
  </p:normalViewPr>
  <p:slideViewPr>
    <p:cSldViewPr snapToGrid="0">
      <p:cViewPr varScale="1">
        <p:scale>
          <a:sx n="141" d="100"/>
          <a:sy n="141" d="100"/>
        </p:scale>
        <p:origin x="588" y="102"/>
      </p:cViewPr>
      <p:guideLst>
        <p:guide orient="horz" pos="849"/>
        <p:guide orient="horz" pos="2312"/>
        <p:guide orient="horz" pos="69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微軟正黑體" panose="020B0604030504040204" pitchFamily="34" charset="-120"/>
        <a:ea typeface="微軟正黑體" panose="020B0604030504040204" pitchFamily="34" charset="-120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6408f5a9af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6408f5a9af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bb5c55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bb5c55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540944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bb5c55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bb5c55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67194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0bb5c559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0bb5c55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187342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09c4a21f7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09c4a21f7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9733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20600" y="983325"/>
            <a:ext cx="3485700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4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200"/>
              <a:buNone/>
              <a:defRPr sz="52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120600" y="2362775"/>
            <a:ext cx="35529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sz="28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1" name="Google Shape;11;p2"/>
          <p:cNvSpPr/>
          <p:nvPr/>
        </p:nvSpPr>
        <p:spPr>
          <a:xfrm>
            <a:off x="0" y="3410875"/>
            <a:ext cx="749400" cy="1732500"/>
          </a:xfrm>
          <a:prstGeom prst="rect">
            <a:avLst/>
          </a:prstGeom>
          <a:solidFill>
            <a:srgbClr val="FFDF7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ubTitle" idx="1"/>
          </p:nvPr>
        </p:nvSpPr>
        <p:spPr>
          <a:xfrm flipH="1">
            <a:off x="1502100" y="2629627"/>
            <a:ext cx="3641400" cy="18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 sz="16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31" name="Google Shape;31;p7"/>
          <p:cNvSpPr txBox="1">
            <a:spLocks noGrp="1"/>
          </p:cNvSpPr>
          <p:nvPr>
            <p:ph type="title"/>
          </p:nvPr>
        </p:nvSpPr>
        <p:spPr>
          <a:xfrm>
            <a:off x="1502098" y="2079935"/>
            <a:ext cx="3959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 dirty="0"/>
          </a:p>
        </p:txBody>
      </p:sp>
      <p:sp>
        <p:nvSpPr>
          <p:cNvPr id="32" name="Google Shape;32;p7"/>
          <p:cNvSpPr/>
          <p:nvPr/>
        </p:nvSpPr>
        <p:spPr>
          <a:xfrm rot="10800000" flipH="1">
            <a:off x="8424225" y="2714100"/>
            <a:ext cx="738600" cy="2429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1069825" y="1042004"/>
            <a:ext cx="2749800" cy="112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6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1101000" y="2001550"/>
            <a:ext cx="2960400" cy="135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 flipH="1">
            <a:off x="1409550" y="1474700"/>
            <a:ext cx="3377400" cy="132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400"/>
              <a:buNone/>
              <a:defRPr sz="30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None/>
              <a:defRPr sz="1800">
                <a:solidFill>
                  <a:schemeClr val="accent2"/>
                </a:solidFill>
              </a:defRPr>
            </a:lvl9pPr>
          </a:lstStyle>
          <a:p>
            <a:endParaRPr dirty="0"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 flipH="1">
            <a:off x="1843050" y="2793400"/>
            <a:ext cx="2510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6"/>
          <p:cNvSpPr txBox="1">
            <a:spLocks noGrp="1"/>
          </p:cNvSpPr>
          <p:nvPr>
            <p:ph type="title" hasCustomPrompt="1"/>
          </p:nvPr>
        </p:nvSpPr>
        <p:spPr>
          <a:xfrm>
            <a:off x="2831100" y="3070638"/>
            <a:ext cx="34818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7" name="Google Shape;97;p16"/>
          <p:cNvSpPr txBox="1">
            <a:spLocks noGrp="1"/>
          </p:cNvSpPr>
          <p:nvPr>
            <p:ph type="subTitle" idx="1"/>
          </p:nvPr>
        </p:nvSpPr>
        <p:spPr>
          <a:xfrm flipH="1">
            <a:off x="3860499" y="1322149"/>
            <a:ext cx="1422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98" name="Google Shape;98;p16"/>
          <p:cNvSpPr txBox="1">
            <a:spLocks noGrp="1"/>
          </p:cNvSpPr>
          <p:nvPr>
            <p:ph type="title" idx="2" hasCustomPrompt="1"/>
          </p:nvPr>
        </p:nvSpPr>
        <p:spPr>
          <a:xfrm>
            <a:off x="204503" y="2073386"/>
            <a:ext cx="3234600" cy="82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3"/>
          </p:nvPr>
        </p:nvSpPr>
        <p:spPr>
          <a:xfrm flipH="1">
            <a:off x="1062150" y="3457100"/>
            <a:ext cx="1519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 idx="4" hasCustomPrompt="1"/>
          </p:nvPr>
        </p:nvSpPr>
        <p:spPr>
          <a:xfrm>
            <a:off x="6022106" y="1929686"/>
            <a:ext cx="26148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>
                <a:solidFill>
                  <a:schemeClr val="accent2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rPr dirty="0"/>
              <a:t>xx%</a:t>
            </a:r>
          </a:p>
        </p:txBody>
      </p:sp>
      <p:sp>
        <p:nvSpPr>
          <p:cNvPr id="101" name="Google Shape;101;p16"/>
          <p:cNvSpPr txBox="1">
            <a:spLocks noGrp="1"/>
          </p:cNvSpPr>
          <p:nvPr>
            <p:ph type="subTitle" idx="5"/>
          </p:nvPr>
        </p:nvSpPr>
        <p:spPr>
          <a:xfrm flipH="1">
            <a:off x="6569913" y="3457100"/>
            <a:ext cx="1519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 dirty="0"/>
          </a:p>
        </p:txBody>
      </p:sp>
      <p:sp>
        <p:nvSpPr>
          <p:cNvPr id="102" name="Google Shape;102;p16"/>
          <p:cNvSpPr txBox="1">
            <a:spLocks noGrp="1"/>
          </p:cNvSpPr>
          <p:nvPr>
            <p:ph type="title" idx="6"/>
          </p:nvPr>
        </p:nvSpPr>
        <p:spPr>
          <a:xfrm>
            <a:off x="590578" y="394350"/>
            <a:ext cx="25248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>
            <a:spLocks noGrp="1"/>
          </p:cNvSpPr>
          <p:nvPr>
            <p:ph type="title"/>
          </p:nvPr>
        </p:nvSpPr>
        <p:spPr>
          <a:xfrm>
            <a:off x="610012" y="392931"/>
            <a:ext cx="70335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chemeClr val="accent1"/>
                </a:solidFill>
              </a:defRPr>
            </a:lvl9pPr>
          </a:lstStyle>
          <a:p>
            <a:endParaRPr dirty="0"/>
          </a:p>
        </p:txBody>
      </p:sp>
      <p:sp>
        <p:nvSpPr>
          <p:cNvPr id="132" name="Google Shape;132;p22"/>
          <p:cNvSpPr/>
          <p:nvPr/>
        </p:nvSpPr>
        <p:spPr>
          <a:xfrm rot="10800000" flipH="1">
            <a:off x="-613925" y="-15050"/>
            <a:ext cx="905400" cy="2021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69E689-614A-4297-B51A-02A57569B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2021/1/8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A80CF-7ED1-4A0E-83CB-11D5DC0A5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1F512C-84E6-4139-A15F-D2EF1137D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30139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swald"/>
              <a:buNone/>
              <a:defRPr sz="24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5" r:id="rId3"/>
    <p:sldLayoutId id="2147483656" r:id="rId4"/>
    <p:sldLayoutId id="2147483662" r:id="rId5"/>
    <p:sldLayoutId id="2147483668" r:id="rId6"/>
    <p:sldLayoutId id="2147483671" r:id="rId7"/>
    <p:sldLayoutId id="2147483676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新細明體" panose="02020500000000000000" pitchFamily="18" charset="-120"/>
          <a:ea typeface="新細明體" panose="02020500000000000000" pitchFamily="18" charset="-120"/>
          <a:cs typeface="Arial" panose="020B0604020202020204" pitchFamily="34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t="15015" b="35606"/>
          <a:stretch/>
        </p:blipFill>
        <p:spPr>
          <a:xfrm>
            <a:off x="2186185" y="0"/>
            <a:ext cx="6964902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8"/>
          <p:cNvSpPr/>
          <p:nvPr/>
        </p:nvSpPr>
        <p:spPr>
          <a:xfrm>
            <a:off x="2179100" y="661175"/>
            <a:ext cx="2547000" cy="2494200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3" name="Google Shape;153;p28"/>
          <p:cNvSpPr/>
          <p:nvPr/>
        </p:nvSpPr>
        <p:spPr>
          <a:xfrm>
            <a:off x="399234" y="737375"/>
            <a:ext cx="4230900" cy="2341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54" name="Google Shape;154;p28"/>
          <p:cNvSpPr txBox="1">
            <a:spLocks noGrp="1"/>
          </p:cNvSpPr>
          <p:nvPr>
            <p:ph type="ctrTitle"/>
          </p:nvPr>
        </p:nvSpPr>
        <p:spPr>
          <a:xfrm>
            <a:off x="862959" y="810000"/>
            <a:ext cx="3791468" cy="131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zh-TW" altLang="en-US" dirty="0"/>
              <a:t>農產價格分析</a:t>
            </a:r>
            <a:endParaRPr dirty="0"/>
          </a:p>
        </p:txBody>
      </p:sp>
      <p:sp>
        <p:nvSpPr>
          <p:cNvPr id="155" name="Google Shape;155;p28"/>
          <p:cNvSpPr txBox="1">
            <a:spLocks noGrp="1"/>
          </p:cNvSpPr>
          <p:nvPr>
            <p:ph type="subTitle" idx="1"/>
          </p:nvPr>
        </p:nvSpPr>
        <p:spPr>
          <a:xfrm>
            <a:off x="826470" y="2430902"/>
            <a:ext cx="3552900" cy="6043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1200" dirty="0"/>
              <a:t>農經碩一 </a:t>
            </a:r>
            <a:r>
              <a:rPr lang="en-US" altLang="zh-TW" sz="1200" dirty="0"/>
              <a:t>R09627023 </a:t>
            </a:r>
            <a:r>
              <a:rPr lang="zh-TW" altLang="en-US" sz="1200" dirty="0"/>
              <a:t>吳柏叡</a:t>
            </a:r>
            <a:endParaRPr dirty="0"/>
          </a:p>
        </p:txBody>
      </p:sp>
      <p:cxnSp>
        <p:nvCxnSpPr>
          <p:cNvPr id="156" name="Google Shape;156;p28"/>
          <p:cNvCxnSpPr/>
          <p:nvPr/>
        </p:nvCxnSpPr>
        <p:spPr>
          <a:xfrm>
            <a:off x="844675" y="1025225"/>
            <a:ext cx="0" cy="161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文字方塊 1"/>
          <p:cNvSpPr txBox="1"/>
          <p:nvPr/>
        </p:nvSpPr>
        <p:spPr>
          <a:xfrm>
            <a:off x="1165596" y="1972812"/>
            <a:ext cx="2877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黃肉西瓜時間序列分析與價格預測</a:t>
            </a:r>
            <a:endParaRPr lang="en-US" altLang="zh-TW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Acf&amp;Pacf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345D732-DDDC-4F2F-99B3-4943C4CFC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740" y="1203345"/>
            <a:ext cx="5228519" cy="3760600"/>
          </a:xfrm>
          <a:prstGeom prst="rect">
            <a:avLst/>
          </a:prstGeom>
        </p:spPr>
      </p:pic>
      <p:sp>
        <p:nvSpPr>
          <p:cNvPr id="17" name="橢圓 16">
            <a:extLst>
              <a:ext uri="{FF2B5EF4-FFF2-40B4-BE49-F238E27FC236}">
                <a16:creationId xmlns:a16="http://schemas.microsoft.com/office/drawing/2014/main" id="{C06146E3-68B1-49DC-AA93-C172F6C8FB62}"/>
              </a:ext>
            </a:extLst>
          </p:cNvPr>
          <p:cNvSpPr/>
          <p:nvPr/>
        </p:nvSpPr>
        <p:spPr>
          <a:xfrm>
            <a:off x="2309707" y="3940155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橢圓 17">
            <a:extLst>
              <a:ext uri="{FF2B5EF4-FFF2-40B4-BE49-F238E27FC236}">
                <a16:creationId xmlns:a16="http://schemas.microsoft.com/office/drawing/2014/main" id="{877A65EC-D504-46E0-BA2A-C6059916A540}"/>
              </a:ext>
            </a:extLst>
          </p:cNvPr>
          <p:cNvSpPr/>
          <p:nvPr/>
        </p:nvSpPr>
        <p:spPr>
          <a:xfrm>
            <a:off x="5005494" y="2833032"/>
            <a:ext cx="474133" cy="14544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98529F31-4E77-4B4D-BABE-D02F2D85F1D4}"/>
              </a:ext>
            </a:extLst>
          </p:cNvPr>
          <p:cNvSpPr txBox="1"/>
          <p:nvPr/>
        </p:nvSpPr>
        <p:spPr>
          <a:xfrm>
            <a:off x="1421306" y="3817044"/>
            <a:ext cx="474945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q</a:t>
            </a:r>
            <a:r>
              <a:rPr lang="zh-TW" altLang="en-US" sz="1000" dirty="0"/>
              <a:t>取</a:t>
            </a:r>
            <a:r>
              <a:rPr lang="en-US" altLang="zh-TW" sz="1000" dirty="0"/>
              <a:t>1</a:t>
            </a:r>
            <a:endParaRPr lang="zh-TW" altLang="en-US" sz="1000" dirty="0"/>
          </a:p>
        </p:txBody>
      </p:sp>
      <p:sp>
        <p:nvSpPr>
          <p:cNvPr id="26" name="箭號: 弧形上彎 25">
            <a:extLst>
              <a:ext uri="{FF2B5EF4-FFF2-40B4-BE49-F238E27FC236}">
                <a16:creationId xmlns:a16="http://schemas.microsoft.com/office/drawing/2014/main" id="{1CA2E7ED-CE10-4755-AEF4-5F756A0AE8FD}"/>
              </a:ext>
            </a:extLst>
          </p:cNvPr>
          <p:cNvSpPr/>
          <p:nvPr/>
        </p:nvSpPr>
        <p:spPr>
          <a:xfrm rot="12764655">
            <a:off x="1951087" y="3683014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994C0E0D-8741-45F9-847C-28B2856BB700}"/>
              </a:ext>
            </a:extLst>
          </p:cNvPr>
          <p:cNvSpPr txBox="1"/>
          <p:nvPr/>
        </p:nvSpPr>
        <p:spPr>
          <a:xfrm>
            <a:off x="6012131" y="3768527"/>
            <a:ext cx="474945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p</a:t>
            </a:r>
            <a:r>
              <a:rPr lang="zh-TW" altLang="en-US" sz="1000" dirty="0"/>
              <a:t>取</a:t>
            </a:r>
            <a:r>
              <a:rPr lang="en-US" altLang="zh-TW" sz="1000" dirty="0"/>
              <a:t>6</a:t>
            </a:r>
            <a:endParaRPr lang="zh-TW" altLang="en-US" sz="1000" dirty="0"/>
          </a:p>
        </p:txBody>
      </p:sp>
      <p:sp>
        <p:nvSpPr>
          <p:cNvPr id="28" name="箭號: 弧形上彎 27">
            <a:extLst>
              <a:ext uri="{FF2B5EF4-FFF2-40B4-BE49-F238E27FC236}">
                <a16:creationId xmlns:a16="http://schemas.microsoft.com/office/drawing/2014/main" id="{D0BBCDEE-9ADA-45FC-95E1-4384A8A71C67}"/>
              </a:ext>
            </a:extLst>
          </p:cNvPr>
          <p:cNvSpPr/>
          <p:nvPr/>
        </p:nvSpPr>
        <p:spPr>
          <a:xfrm rot="246883">
            <a:off x="5546328" y="4035370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7732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AIC,BIC to find best model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3FE59C9-56AE-42C5-9339-68DF16966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809" y="1241482"/>
            <a:ext cx="1857634" cy="97168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4044FA31-50FE-40D9-BC4C-777A8B876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2866" y="1274824"/>
            <a:ext cx="1781424" cy="905001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D3960574-7833-44E5-B2F7-A93A7F6475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0759" y="2634017"/>
            <a:ext cx="1781424" cy="914528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49AEB3F3-E294-457B-B9B9-B57B031FA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1445" y="2614964"/>
            <a:ext cx="1752845" cy="95263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5A2A1162-C891-469A-AC2E-5F8ED83F04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57890" y="4057930"/>
            <a:ext cx="1867161" cy="962159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B0F2538E-1290-4B42-8FD2-88501FB001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02866" y="4057930"/>
            <a:ext cx="1743318" cy="933580"/>
          </a:xfrm>
          <a:prstGeom prst="rect">
            <a:avLst/>
          </a:prstGeom>
        </p:spPr>
      </p:pic>
      <p:sp>
        <p:nvSpPr>
          <p:cNvPr id="22" name="橢圓 21">
            <a:extLst>
              <a:ext uri="{FF2B5EF4-FFF2-40B4-BE49-F238E27FC236}">
                <a16:creationId xmlns:a16="http://schemas.microsoft.com/office/drawing/2014/main" id="{A78387B0-1EC3-4701-9016-8F7F75DFE5B9}"/>
              </a:ext>
            </a:extLst>
          </p:cNvPr>
          <p:cNvSpPr/>
          <p:nvPr/>
        </p:nvSpPr>
        <p:spPr>
          <a:xfrm>
            <a:off x="6671733" y="956252"/>
            <a:ext cx="2472267" cy="15421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279A1097-E526-4543-99F6-B2DBC9293A8F}"/>
              </a:ext>
            </a:extLst>
          </p:cNvPr>
          <p:cNvSpPr txBox="1"/>
          <p:nvPr/>
        </p:nvSpPr>
        <p:spPr>
          <a:xfrm>
            <a:off x="7632999" y="710031"/>
            <a:ext cx="549734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BEST</a:t>
            </a:r>
            <a:endParaRPr lang="zh-TW" altLang="en-US" sz="1000" dirty="0"/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C9C605B1-AFAF-4C8D-8167-8E1B9E8A52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970" y="1570485"/>
            <a:ext cx="3477882" cy="3041589"/>
          </a:xfrm>
          <a:prstGeom prst="rect">
            <a:avLst/>
          </a:prstGeom>
        </p:spPr>
      </p:pic>
      <p:sp>
        <p:nvSpPr>
          <p:cNvPr id="29" name="橢圓 28">
            <a:extLst>
              <a:ext uri="{FF2B5EF4-FFF2-40B4-BE49-F238E27FC236}">
                <a16:creationId xmlns:a16="http://schemas.microsoft.com/office/drawing/2014/main" id="{428F73CB-F5C6-4933-9AC2-0F3BA8A24628}"/>
              </a:ext>
            </a:extLst>
          </p:cNvPr>
          <p:cNvSpPr/>
          <p:nvPr/>
        </p:nvSpPr>
        <p:spPr>
          <a:xfrm>
            <a:off x="2540001" y="3373121"/>
            <a:ext cx="474133" cy="8873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33E9D9DA-DC63-4CEE-8E41-8C8E334FCE0A}"/>
              </a:ext>
            </a:extLst>
          </p:cNvPr>
          <p:cNvSpPr txBox="1"/>
          <p:nvPr/>
        </p:nvSpPr>
        <p:spPr>
          <a:xfrm>
            <a:off x="3008216" y="3572422"/>
            <a:ext cx="588424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不顯著</a:t>
            </a:r>
          </a:p>
        </p:txBody>
      </p:sp>
    </p:spTree>
    <p:extLst>
      <p:ext uri="{BB962C8B-B14F-4D97-AF65-F5344CB8AC3E}">
        <p14:creationId xmlns:p14="http://schemas.microsoft.com/office/powerpoint/2010/main" val="548550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Auto-ARIMA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5D2962E-8A55-4699-BD37-08D281403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230" y="125641"/>
            <a:ext cx="4812410" cy="489221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99EB79AE-38F4-4F1D-9807-15738DCE62B5}"/>
              </a:ext>
            </a:extLst>
          </p:cNvPr>
          <p:cNvSpPr/>
          <p:nvPr/>
        </p:nvSpPr>
        <p:spPr>
          <a:xfrm>
            <a:off x="3864230" y="1456267"/>
            <a:ext cx="3599983" cy="13546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93C3909-04D6-47AF-BD18-88022EF4D559}"/>
              </a:ext>
            </a:extLst>
          </p:cNvPr>
          <p:cNvSpPr txBox="1"/>
          <p:nvPr/>
        </p:nvSpPr>
        <p:spPr>
          <a:xfrm>
            <a:off x="2661882" y="1219762"/>
            <a:ext cx="826347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TW" sz="1000" dirty="0"/>
              <a:t>Best model</a:t>
            </a:r>
            <a:endParaRPr lang="zh-TW" altLang="en-US" sz="1000" dirty="0"/>
          </a:p>
        </p:txBody>
      </p:sp>
      <p:sp>
        <p:nvSpPr>
          <p:cNvPr id="18" name="箭號: 弧形上彎 17">
            <a:extLst>
              <a:ext uri="{FF2B5EF4-FFF2-40B4-BE49-F238E27FC236}">
                <a16:creationId xmlns:a16="http://schemas.microsoft.com/office/drawing/2014/main" id="{F002DE2A-D05A-4B74-BE3A-3316226FB348}"/>
              </a:ext>
            </a:extLst>
          </p:cNvPr>
          <p:cNvSpPr/>
          <p:nvPr/>
        </p:nvSpPr>
        <p:spPr>
          <a:xfrm rot="12764655">
            <a:off x="3495407" y="1138835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DDBCF82D-5635-46D6-B295-0F228F19BAC5}"/>
              </a:ext>
            </a:extLst>
          </p:cNvPr>
          <p:cNvSpPr/>
          <p:nvPr/>
        </p:nvSpPr>
        <p:spPr>
          <a:xfrm>
            <a:off x="6495628" y="3352467"/>
            <a:ext cx="474133" cy="6347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D9997A67-0027-4570-B6D8-FF79519DE653}"/>
              </a:ext>
            </a:extLst>
          </p:cNvPr>
          <p:cNvSpPr txBox="1"/>
          <p:nvPr/>
        </p:nvSpPr>
        <p:spPr>
          <a:xfrm>
            <a:off x="6495627" y="2935464"/>
            <a:ext cx="474133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顯著</a:t>
            </a:r>
          </a:p>
        </p:txBody>
      </p:sp>
      <p:sp>
        <p:nvSpPr>
          <p:cNvPr id="24" name="箭號: 弧形上彎 23">
            <a:extLst>
              <a:ext uri="{FF2B5EF4-FFF2-40B4-BE49-F238E27FC236}">
                <a16:creationId xmlns:a16="http://schemas.microsoft.com/office/drawing/2014/main" id="{ADFC40B9-DA21-4BB0-9A3D-F298AB315074}"/>
              </a:ext>
            </a:extLst>
          </p:cNvPr>
          <p:cNvSpPr/>
          <p:nvPr/>
        </p:nvSpPr>
        <p:spPr>
          <a:xfrm rot="16408761">
            <a:off x="6861076" y="3237606"/>
            <a:ext cx="439572" cy="175370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AE6D565-4536-484D-A374-9E43989A3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02" y="2191569"/>
            <a:ext cx="2954727" cy="166697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832D9CC2-538E-4EE1-B8C7-790350F9A553}"/>
              </a:ext>
            </a:extLst>
          </p:cNvPr>
          <p:cNvSpPr/>
          <p:nvPr/>
        </p:nvSpPr>
        <p:spPr>
          <a:xfrm>
            <a:off x="3352800" y="2851573"/>
            <a:ext cx="426720" cy="246221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94982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BC07810-0C36-4311-934C-938CE9179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White Noise Q test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C6EB0E6F-5009-48DA-9C74-A773F59F0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265" y="1352464"/>
            <a:ext cx="5635625" cy="2548975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C152BB4B-F6F7-45DC-BB66-7EDAF15410E8}"/>
              </a:ext>
            </a:extLst>
          </p:cNvPr>
          <p:cNvSpPr txBox="1"/>
          <p:nvPr/>
        </p:nvSpPr>
        <p:spPr>
          <a:xfrm>
            <a:off x="5462564" y="4145492"/>
            <a:ext cx="2049063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不拒絕虛無</a:t>
            </a:r>
            <a:r>
              <a:rPr lang="en-US" altLang="zh-TW" dirty="0"/>
              <a:t>(</a:t>
            </a:r>
            <a:r>
              <a:rPr lang="zh-TW" altLang="en-US" dirty="0"/>
              <a:t>存在白噪音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FE68DF-4658-45D0-9879-BE7E18146893}"/>
              </a:ext>
            </a:extLst>
          </p:cNvPr>
          <p:cNvSpPr/>
          <p:nvPr/>
        </p:nvSpPr>
        <p:spPr>
          <a:xfrm>
            <a:off x="5384800" y="3508587"/>
            <a:ext cx="1077090" cy="27770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箭號: 弧形上彎 6">
            <a:extLst>
              <a:ext uri="{FF2B5EF4-FFF2-40B4-BE49-F238E27FC236}">
                <a16:creationId xmlns:a16="http://schemas.microsoft.com/office/drawing/2014/main" id="{244B090B-28E0-4C03-9413-9D09A5F333BD}"/>
              </a:ext>
            </a:extLst>
          </p:cNvPr>
          <p:cNvSpPr/>
          <p:nvPr/>
        </p:nvSpPr>
        <p:spPr>
          <a:xfrm rot="5572099">
            <a:off x="4977993" y="3911790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7392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40CD1B45-1C45-4FB7-97BC-68817D78AA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769" y="1086196"/>
            <a:ext cx="5552462" cy="388543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1F8C35C-D4EA-4401-B05D-3466AD5F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493536"/>
            <a:ext cx="1461446" cy="39435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A666FAC-2970-4DF9-AFB4-67B1BE24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67" y="3493536"/>
            <a:ext cx="1385583" cy="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11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CD397410-76B0-4499-B09C-E0D4804E1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3973" y="1027131"/>
            <a:ext cx="5550215" cy="3949608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Predict(</a:t>
            </a:r>
            <a:r>
              <a:rPr lang="zh-TW" altLang="en-US" dirty="0"/>
              <a:t>還原</a:t>
            </a:r>
            <a:r>
              <a:rPr lang="en-US" altLang="zh-TW" dirty="0" err="1"/>
              <a:t>lnPrice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01F8C35C-D4EA-4401-B05D-3466AD5F4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000" y="3493536"/>
            <a:ext cx="1461446" cy="394358"/>
          </a:xfrm>
          <a:prstGeom prst="rect">
            <a:avLst/>
          </a:prstGeom>
        </p:spPr>
      </p:pic>
      <p:pic>
        <p:nvPicPr>
          <p:cNvPr id="25" name="圖片 24">
            <a:extLst>
              <a:ext uri="{FF2B5EF4-FFF2-40B4-BE49-F238E27FC236}">
                <a16:creationId xmlns:a16="http://schemas.microsoft.com/office/drawing/2014/main" id="{3A666FAC-2970-4DF9-AFB4-67B1BE243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4067" y="3493536"/>
            <a:ext cx="1385583" cy="394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397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ARIMA by roll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B1B234B-2632-4D8F-9E08-A6CB60933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71" y="1314448"/>
            <a:ext cx="4921099" cy="2173819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11DAEE90-8931-4196-8C49-39148AEAB92F}"/>
              </a:ext>
            </a:extLst>
          </p:cNvPr>
          <p:cNvSpPr txBox="1"/>
          <p:nvPr/>
        </p:nvSpPr>
        <p:spPr>
          <a:xfrm>
            <a:off x="1090506" y="3953727"/>
            <a:ext cx="1456267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214</a:t>
            </a:r>
            <a:r>
              <a:rPr lang="zh-TW" altLang="en-US" dirty="0"/>
              <a:t>月跑</a:t>
            </a:r>
            <a:r>
              <a:rPr lang="en-US" altLang="zh-TW" dirty="0"/>
              <a:t>ARIMA</a:t>
            </a:r>
            <a:endParaRPr lang="zh-TW" altLang="en-US" dirty="0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AB1807-07AB-4EE0-9B13-557DE7DC26BE}"/>
              </a:ext>
            </a:extLst>
          </p:cNvPr>
          <p:cNvSpPr txBox="1"/>
          <p:nvPr/>
        </p:nvSpPr>
        <p:spPr>
          <a:xfrm>
            <a:off x="1205651" y="4596679"/>
            <a:ext cx="1225976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預測第</a:t>
            </a:r>
            <a:r>
              <a:rPr lang="en-US" altLang="zh-TW" dirty="0"/>
              <a:t>215</a:t>
            </a:r>
            <a:r>
              <a:rPr lang="zh-TW" altLang="en-US" dirty="0"/>
              <a:t>月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ADBFA4D-FEC7-4F21-A426-7E65342A1D54}"/>
              </a:ext>
            </a:extLst>
          </p:cNvPr>
          <p:cNvSpPr txBox="1"/>
          <p:nvPr/>
        </p:nvSpPr>
        <p:spPr>
          <a:xfrm>
            <a:off x="4839546" y="3953727"/>
            <a:ext cx="1456267" cy="307777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215</a:t>
            </a:r>
            <a:r>
              <a:rPr lang="zh-TW" altLang="en-US" dirty="0"/>
              <a:t>月跑</a:t>
            </a:r>
            <a:r>
              <a:rPr lang="en-US" altLang="zh-TW" dirty="0"/>
              <a:t>ARIMA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F0FE9BAA-DD31-4488-B717-D840C4ABDD38}"/>
              </a:ext>
            </a:extLst>
          </p:cNvPr>
          <p:cNvSpPr txBox="1"/>
          <p:nvPr/>
        </p:nvSpPr>
        <p:spPr>
          <a:xfrm>
            <a:off x="6504937" y="3968351"/>
            <a:ext cx="14562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……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B6EFBEE8-BB24-4557-9081-DEF3ED6B70DC}"/>
              </a:ext>
            </a:extLst>
          </p:cNvPr>
          <p:cNvSpPr txBox="1"/>
          <p:nvPr/>
        </p:nvSpPr>
        <p:spPr>
          <a:xfrm>
            <a:off x="4866639" y="4573076"/>
            <a:ext cx="1225976" cy="307777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預測第</a:t>
            </a:r>
            <a:r>
              <a:rPr lang="en-US" altLang="zh-TW" dirty="0"/>
              <a:t>216</a:t>
            </a:r>
            <a:r>
              <a:rPr lang="zh-TW" altLang="en-US" dirty="0"/>
              <a:t>月</a:t>
            </a: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2007526-8D07-4E7B-B03B-D2D852B5F0F7}"/>
              </a:ext>
            </a:extLst>
          </p:cNvPr>
          <p:cNvCxnSpPr/>
          <p:nvPr/>
        </p:nvCxnSpPr>
        <p:spPr>
          <a:xfrm>
            <a:off x="2756747" y="4131732"/>
            <a:ext cx="19439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2851217F-0227-4E68-BE26-E0B6EC8DDAB1}"/>
              </a:ext>
            </a:extLst>
          </p:cNvPr>
          <p:cNvSpPr txBox="1"/>
          <p:nvPr/>
        </p:nvSpPr>
        <p:spPr>
          <a:xfrm>
            <a:off x="2860886" y="3823955"/>
            <a:ext cx="17356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加入第</a:t>
            </a:r>
            <a:r>
              <a:rPr lang="en-US" altLang="zh-TW" dirty="0"/>
              <a:t>215</a:t>
            </a:r>
            <a:r>
              <a:rPr lang="zh-TW" altLang="en-US" dirty="0"/>
              <a:t>天真實值</a:t>
            </a:r>
          </a:p>
        </p:txBody>
      </p:sp>
      <p:sp>
        <p:nvSpPr>
          <p:cNvPr id="16" name="箭號: 向下 15">
            <a:extLst>
              <a:ext uri="{FF2B5EF4-FFF2-40B4-BE49-F238E27FC236}">
                <a16:creationId xmlns:a16="http://schemas.microsoft.com/office/drawing/2014/main" id="{28192ABD-8BBD-430B-A36D-A7B7A4657506}"/>
              </a:ext>
            </a:extLst>
          </p:cNvPr>
          <p:cNvSpPr/>
          <p:nvPr/>
        </p:nvSpPr>
        <p:spPr>
          <a:xfrm>
            <a:off x="1818639" y="4382346"/>
            <a:ext cx="77895" cy="13546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箭號: 向下 16">
            <a:extLst>
              <a:ext uri="{FF2B5EF4-FFF2-40B4-BE49-F238E27FC236}">
                <a16:creationId xmlns:a16="http://schemas.microsoft.com/office/drawing/2014/main" id="{A21929C0-A54B-43F1-A587-E392670D22A1}"/>
              </a:ext>
            </a:extLst>
          </p:cNvPr>
          <p:cNvSpPr/>
          <p:nvPr/>
        </p:nvSpPr>
        <p:spPr>
          <a:xfrm>
            <a:off x="5489784" y="4382346"/>
            <a:ext cx="77895" cy="135466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062016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Predict by roll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785A8739-C678-413A-8362-1B792141D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267" y="1184165"/>
            <a:ext cx="4979267" cy="378424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CADCC97-5EF4-4B9B-821E-60D60E20F3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102" y="4415614"/>
            <a:ext cx="1725796" cy="552795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CC581E80-15F7-41F5-BA12-A1EB20048629}"/>
              </a:ext>
            </a:extLst>
          </p:cNvPr>
          <p:cNvSpPr txBox="1"/>
          <p:nvPr/>
        </p:nvSpPr>
        <p:spPr>
          <a:xfrm>
            <a:off x="5120640" y="3300648"/>
            <a:ext cx="165269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>
                <a:solidFill>
                  <a:srgbClr val="0070C0"/>
                </a:solidFill>
              </a:rPr>
              <a:t>Blue</a:t>
            </a:r>
            <a:r>
              <a:rPr lang="en-US" altLang="zh-TW" dirty="0" err="1"/>
              <a:t>:train_predict</a:t>
            </a:r>
            <a:endParaRPr lang="en-US" altLang="zh-TW" dirty="0"/>
          </a:p>
          <a:p>
            <a:r>
              <a:rPr lang="en-US" altLang="zh-TW" dirty="0" err="1">
                <a:solidFill>
                  <a:srgbClr val="FF0000"/>
                </a:solidFill>
              </a:rPr>
              <a:t>Red</a:t>
            </a:r>
            <a:r>
              <a:rPr lang="en-US" altLang="zh-TW" dirty="0" err="1"/>
              <a:t>:test_predict</a:t>
            </a:r>
            <a:endParaRPr lang="en-US" altLang="zh-TW" dirty="0"/>
          </a:p>
          <a:p>
            <a:r>
              <a:rPr lang="en-US" altLang="zh-TW" dirty="0" err="1">
                <a:solidFill>
                  <a:schemeClr val="accent3">
                    <a:lumMod val="50000"/>
                  </a:schemeClr>
                </a:solidFill>
              </a:rPr>
              <a:t>Yellow</a:t>
            </a:r>
            <a:r>
              <a:rPr lang="en-US" altLang="zh-TW" dirty="0" err="1"/>
              <a:t>:True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567417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C5D5C-8C50-4F1A-A906-B8028D95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1574D99-2F54-4CB4-A1B8-598EDB44C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061" y="1027131"/>
            <a:ext cx="4197794" cy="1765839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4956A79-CE8E-4B53-87D7-D034AF0FB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374" y="2245824"/>
            <a:ext cx="4075966" cy="2734444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233669F-1943-4CC0-81E4-20E5855B0C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954" y="962665"/>
            <a:ext cx="1567886" cy="63420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A232F6B-41BA-4D67-9CE3-E72AADDA7F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9147" y="92307"/>
            <a:ext cx="4177145" cy="855602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1A0DE101-E5F7-4784-9B44-9A8CB32D31B0}"/>
              </a:ext>
            </a:extLst>
          </p:cNvPr>
          <p:cNvSpPr txBox="1"/>
          <p:nvPr/>
        </p:nvSpPr>
        <p:spPr>
          <a:xfrm>
            <a:off x="196426" y="3015895"/>
            <a:ext cx="2302934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1.214</a:t>
            </a:r>
            <a:r>
              <a:rPr lang="zh-TW" altLang="en-US" dirty="0"/>
              <a:t>月以</a:t>
            </a:r>
            <a:r>
              <a:rPr lang="en-US" altLang="zh-TW" dirty="0"/>
              <a:t>37</a:t>
            </a:r>
            <a:r>
              <a:rPr lang="zh-TW" altLang="en-US" dirty="0"/>
              <a:t>月為單位分割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CA1CEEAD-F605-4BD3-ADBE-81791911BF82}"/>
              </a:ext>
            </a:extLst>
          </p:cNvPr>
          <p:cNvSpPr txBox="1"/>
          <p:nvPr/>
        </p:nvSpPr>
        <p:spPr>
          <a:xfrm>
            <a:off x="196426" y="3459157"/>
            <a:ext cx="2302934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2.</a:t>
            </a:r>
            <a:r>
              <a:rPr lang="zh-TW" altLang="en-US" dirty="0"/>
              <a:t>拆分為訓練與驗證資料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E234698-A8F2-4232-AD19-137E6FEA7E96}"/>
              </a:ext>
            </a:extLst>
          </p:cNvPr>
          <p:cNvSpPr txBox="1"/>
          <p:nvPr/>
        </p:nvSpPr>
        <p:spPr>
          <a:xfrm>
            <a:off x="196426" y="3902419"/>
            <a:ext cx="873761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3.</a:t>
            </a:r>
            <a:r>
              <a:rPr lang="zh-TW" altLang="en-US" dirty="0"/>
              <a:t>跑模型</a:t>
            </a: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8A86DCD0-C47B-4646-AB6D-246A6FBEC0FA}"/>
              </a:ext>
            </a:extLst>
          </p:cNvPr>
          <p:cNvSpPr txBox="1"/>
          <p:nvPr/>
        </p:nvSpPr>
        <p:spPr>
          <a:xfrm>
            <a:off x="196426" y="4345681"/>
            <a:ext cx="2583740" cy="30777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4.</a:t>
            </a:r>
            <a:r>
              <a:rPr lang="zh-TW" altLang="en-US" dirty="0"/>
              <a:t>輸入要預測的前</a:t>
            </a:r>
            <a:r>
              <a:rPr lang="en-US" altLang="zh-TW" dirty="0"/>
              <a:t>37</a:t>
            </a:r>
            <a:r>
              <a:rPr lang="zh-TW" altLang="en-US" dirty="0"/>
              <a:t>月做預測</a:t>
            </a:r>
          </a:p>
        </p:txBody>
      </p:sp>
    </p:spTree>
    <p:extLst>
      <p:ext uri="{BB962C8B-B14F-4D97-AF65-F5344CB8AC3E}">
        <p14:creationId xmlns:p14="http://schemas.microsoft.com/office/powerpoint/2010/main" val="12590892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C5D5C-8C50-4F1A-A906-B8028D95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LSTM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6ECC52A6-AAA4-4DE2-B4F3-8C19DBA1C6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64" y="1040954"/>
            <a:ext cx="5188527" cy="382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549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 rot="10800000" flipH="1">
            <a:off x="135228" y="189749"/>
            <a:ext cx="5023247" cy="2210375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5" name="Google Shape;185;p31"/>
          <p:cNvSpPr/>
          <p:nvPr/>
        </p:nvSpPr>
        <p:spPr>
          <a:xfrm rot="10800000" flipH="1">
            <a:off x="384843" y="370195"/>
            <a:ext cx="8374313" cy="48334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99532" y="370195"/>
            <a:ext cx="6063828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altLang="zh-TW" b="1" dirty="0"/>
              <a:t>ARIMA</a:t>
            </a:r>
            <a:r>
              <a:rPr lang="zh-TW" altLang="en-US" b="1" dirty="0"/>
              <a:t> </a:t>
            </a:r>
            <a:r>
              <a:rPr lang="en-US" altLang="zh-TW" b="1" dirty="0"/>
              <a:t>vs </a:t>
            </a:r>
            <a:r>
              <a:rPr lang="en-US" altLang="zh-TW" b="1" dirty="0" err="1"/>
              <a:t>ARIMA_with_volumn</a:t>
            </a:r>
            <a:endParaRPr lang="zh-TW" altLang="en-US" b="1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98B51A27-7DA7-44E3-A105-BE5875FC8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768" y="1004693"/>
            <a:ext cx="3086352" cy="33985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55EC03F-86F0-4996-A5A7-6CF457AB9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328" y="1179790"/>
            <a:ext cx="3133733" cy="2152690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C01141D-8A61-4630-8A93-D4D6DA8D1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9626" y="4444646"/>
            <a:ext cx="1562318" cy="657317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3FC760CD-9806-4DE2-8960-CD90AA055C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6851" y="3394669"/>
            <a:ext cx="1564864" cy="569041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861C7243-4A30-4248-A58E-035038CD3F9B}"/>
              </a:ext>
            </a:extLst>
          </p:cNvPr>
          <p:cNvSpPr txBox="1"/>
          <p:nvPr/>
        </p:nvSpPr>
        <p:spPr>
          <a:xfrm>
            <a:off x="693106" y="4215087"/>
            <a:ext cx="3419093" cy="73866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除此頁外報告後也新增</a:t>
            </a:r>
            <a:r>
              <a:rPr lang="en-US" altLang="zh-TW" dirty="0"/>
              <a:t>:</a:t>
            </a:r>
          </a:p>
          <a:p>
            <a:r>
              <a:rPr lang="en-US" altLang="zh-TW" dirty="0"/>
              <a:t>1.</a:t>
            </a:r>
            <a:r>
              <a:rPr lang="zh-TW" altLang="en-US" dirty="0"/>
              <a:t>將差分還原為</a:t>
            </a:r>
            <a:r>
              <a:rPr lang="en-US" altLang="zh-TW" dirty="0"/>
              <a:t>ln(price)</a:t>
            </a:r>
            <a:r>
              <a:rPr lang="zh-TW" altLang="en-US" dirty="0"/>
              <a:t>並進行預測</a:t>
            </a:r>
            <a:r>
              <a:rPr lang="en-US" altLang="zh-TW" dirty="0"/>
              <a:t>(p.15)</a:t>
            </a:r>
          </a:p>
          <a:p>
            <a:r>
              <a:rPr lang="en-US" altLang="zh-TW" dirty="0"/>
              <a:t>2.Whitw noise test (p.13)</a:t>
            </a:r>
            <a:endParaRPr lang="zh-TW" altLang="en-US" dirty="0"/>
          </a:p>
        </p:txBody>
      </p:sp>
      <p:pic>
        <p:nvPicPr>
          <p:cNvPr id="18" name="圖片 17">
            <a:extLst>
              <a:ext uri="{FF2B5EF4-FFF2-40B4-BE49-F238E27FC236}">
                <a16:creationId xmlns:a16="http://schemas.microsoft.com/office/drawing/2014/main" id="{7D6E15A1-3C95-4DB6-ABF3-90870A33A6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1067" y="4293641"/>
            <a:ext cx="1831480" cy="849859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6BCB72-1312-47DC-819A-B44978C36490}"/>
              </a:ext>
            </a:extLst>
          </p:cNvPr>
          <p:cNvSpPr txBox="1"/>
          <p:nvPr/>
        </p:nvSpPr>
        <p:spPr>
          <a:xfrm>
            <a:off x="2021751" y="994807"/>
            <a:ext cx="1200109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ARIMA(0,0,2)</a:t>
            </a:r>
            <a:endParaRPr lang="zh-TW" altLang="en-US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69A980E6-1C5E-4E04-8EFA-8A05AC3102F2}"/>
              </a:ext>
            </a:extLst>
          </p:cNvPr>
          <p:cNvSpPr txBox="1"/>
          <p:nvPr/>
        </p:nvSpPr>
        <p:spPr>
          <a:xfrm>
            <a:off x="6408787" y="880594"/>
            <a:ext cx="2263760" cy="307777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dirty="0"/>
              <a:t>ARIMA(0,0,2) with </a:t>
            </a:r>
            <a:r>
              <a:rPr lang="en-US" altLang="zh-TW" dirty="0" err="1"/>
              <a:t>volumn</a:t>
            </a:r>
            <a:endParaRPr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6E2F6B5A-90FC-424E-9800-47D998CB5F8F}"/>
              </a:ext>
            </a:extLst>
          </p:cNvPr>
          <p:cNvSpPr txBox="1"/>
          <p:nvPr/>
        </p:nvSpPr>
        <p:spPr>
          <a:xfrm>
            <a:off x="6936879" y="665150"/>
            <a:ext cx="1735668" cy="2154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800" dirty="0"/>
              <a:t>註</a:t>
            </a:r>
            <a:r>
              <a:rPr lang="en-US" altLang="zh-TW" sz="800" dirty="0"/>
              <a:t>:</a:t>
            </a:r>
            <a:r>
              <a:rPr lang="zh-TW" altLang="en-US" sz="800" dirty="0"/>
              <a:t>加入量後</a:t>
            </a:r>
            <a:r>
              <a:rPr lang="en-US" altLang="zh-TW" sz="800" dirty="0"/>
              <a:t>MA(2)</a:t>
            </a:r>
            <a:r>
              <a:rPr lang="zh-TW" altLang="en-US" sz="800" dirty="0"/>
              <a:t>亦為最佳</a:t>
            </a:r>
            <a:r>
              <a:rPr lang="en-US" altLang="zh-TW" sz="800" dirty="0"/>
              <a:t>model</a:t>
            </a:r>
            <a:endParaRPr lang="zh-TW" altLang="en-US" sz="8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A65DEE8D-8E19-4D12-9C90-8C80CDC589A2}"/>
              </a:ext>
            </a:extLst>
          </p:cNvPr>
          <p:cNvSpPr txBox="1"/>
          <p:nvPr/>
        </p:nvSpPr>
        <p:spPr>
          <a:xfrm>
            <a:off x="7881533" y="4031085"/>
            <a:ext cx="854601" cy="215444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800" dirty="0"/>
              <a:t>亦存在白噪音</a:t>
            </a:r>
          </a:p>
        </p:txBody>
      </p:sp>
    </p:spTree>
    <p:extLst>
      <p:ext uri="{BB962C8B-B14F-4D97-AF65-F5344CB8AC3E}">
        <p14:creationId xmlns:p14="http://schemas.microsoft.com/office/powerpoint/2010/main" val="5449308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50C5D5C-8C50-4F1A-A906-B8028D95B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6" name="副標題 1">
            <a:extLst>
              <a:ext uri="{FF2B5EF4-FFF2-40B4-BE49-F238E27FC236}">
                <a16:creationId xmlns:a16="http://schemas.microsoft.com/office/drawing/2014/main" id="{F4D7B81A-0584-4301-B59E-7B9265C90221}"/>
              </a:ext>
            </a:extLst>
          </p:cNvPr>
          <p:cNvSpPr txBox="1">
            <a:spLocks/>
          </p:cNvSpPr>
          <p:nvPr/>
        </p:nvSpPr>
        <p:spPr>
          <a:xfrm flipH="1">
            <a:off x="757030" y="1266255"/>
            <a:ext cx="7033500" cy="2086546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TW" sz="1600" dirty="0"/>
              <a:t>1.ARIMA</a:t>
            </a:r>
            <a:r>
              <a:rPr lang="zh-TW" altLang="en-US" sz="1600" dirty="0"/>
              <a:t>在預測短期資料有較好的表現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2.</a:t>
            </a:r>
            <a:r>
              <a:rPr lang="zh-TW" altLang="en-US" sz="1600" dirty="0"/>
              <a:t>較長期資料的預測會出現無效預測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3.</a:t>
            </a:r>
            <a:r>
              <a:rPr lang="zh-TW" altLang="en-US" sz="1600" dirty="0"/>
              <a:t>長期可用滾動預測的方式處理，但需逐步加入真實資料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4.</a:t>
            </a:r>
            <a:r>
              <a:rPr lang="zh-TW" altLang="en-US" sz="1600" dirty="0"/>
              <a:t>若無真實資料又要進行長期預測，則</a:t>
            </a:r>
            <a:r>
              <a:rPr lang="en-US" altLang="zh-TW" sz="1600" dirty="0"/>
              <a:t>LSTM</a:t>
            </a:r>
            <a:r>
              <a:rPr lang="zh-TW" altLang="en-US" sz="1600" dirty="0"/>
              <a:t>會有較佳表現，但需要較大樣本</a:t>
            </a: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en-US" altLang="zh-TW" sz="1600" dirty="0"/>
              <a:t>5.ACF</a:t>
            </a:r>
            <a:r>
              <a:rPr lang="zh-TW" altLang="en-US" sz="1600" dirty="0"/>
              <a:t>圖若不好判斷</a:t>
            </a:r>
            <a:r>
              <a:rPr lang="en-US" altLang="zh-TW" sz="1600" dirty="0" err="1"/>
              <a:t>pq</a:t>
            </a:r>
            <a:r>
              <a:rPr lang="zh-TW" altLang="en-US" sz="1600" dirty="0"/>
              <a:t>，則可用</a:t>
            </a:r>
            <a:r>
              <a:rPr lang="en-US" altLang="zh-TW" sz="1600" dirty="0"/>
              <a:t>auto</a:t>
            </a:r>
            <a:r>
              <a:rPr lang="zh-TW" altLang="en-US" sz="1600" dirty="0"/>
              <a:t>方式找尋</a:t>
            </a:r>
            <a:r>
              <a:rPr lang="en-US" altLang="zh-TW" sz="1600" dirty="0"/>
              <a:t>AIC</a:t>
            </a:r>
            <a:r>
              <a:rPr lang="zh-TW" altLang="en-US" sz="1600" dirty="0"/>
              <a:t>最佳之模型</a:t>
            </a:r>
            <a:endParaRPr lang="en-US" altLang="zh-TW" sz="1600" dirty="0"/>
          </a:p>
          <a:p>
            <a:endParaRPr lang="en-US" altLang="zh-TW" sz="1600" dirty="0"/>
          </a:p>
          <a:p>
            <a:endParaRPr lang="zh-TW" altLang="en-US" dirty="0"/>
          </a:p>
        </p:txBody>
      </p:sp>
      <p:sp>
        <p:nvSpPr>
          <p:cNvPr id="7" name="副標題 1">
            <a:extLst>
              <a:ext uri="{FF2B5EF4-FFF2-40B4-BE49-F238E27FC236}">
                <a16:creationId xmlns:a16="http://schemas.microsoft.com/office/drawing/2014/main" id="{F08F3D41-43F3-4136-95D3-EBCBAF87CDD6}"/>
              </a:ext>
            </a:extLst>
          </p:cNvPr>
          <p:cNvSpPr txBox="1">
            <a:spLocks/>
          </p:cNvSpPr>
          <p:nvPr/>
        </p:nvSpPr>
        <p:spPr>
          <a:xfrm flipH="1">
            <a:off x="757030" y="3536403"/>
            <a:ext cx="6866162" cy="1363257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</a:pPr>
            <a:r>
              <a:rPr lang="zh-TW" altLang="en-US" sz="1600" dirty="0"/>
              <a:t>未解決問題</a:t>
            </a:r>
            <a:r>
              <a:rPr lang="en-US" altLang="zh-TW" sz="1600" dirty="0"/>
              <a:t>: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1.</a:t>
            </a:r>
            <a:r>
              <a:rPr lang="zh-TW" altLang="en-US" sz="1600" dirty="0"/>
              <a:t>若不對非定態進行處理，會有什麼問題</a:t>
            </a:r>
            <a:r>
              <a:rPr lang="en-US" altLang="zh-TW" sz="1600" dirty="0"/>
              <a:t>?</a:t>
            </a:r>
            <a:r>
              <a:rPr lang="zh-TW" altLang="en-US" sz="1600" dirty="0"/>
              <a:t>不同非定態因素是否有不同</a:t>
            </a:r>
            <a:r>
              <a:rPr lang="en-US" altLang="zh-TW" sz="1600" dirty="0"/>
              <a:t>?</a:t>
            </a:r>
          </a:p>
          <a:p>
            <a:pPr>
              <a:lnSpc>
                <a:spcPct val="150000"/>
              </a:lnSpc>
            </a:pPr>
            <a:r>
              <a:rPr lang="en-US" altLang="zh-TW" sz="1600" dirty="0"/>
              <a:t>2.</a:t>
            </a:r>
            <a:r>
              <a:rPr lang="zh-TW" altLang="en-US" sz="1600" dirty="0"/>
              <a:t>若模型</a:t>
            </a:r>
            <a:r>
              <a:rPr lang="en-US" altLang="zh-TW" sz="1600" dirty="0"/>
              <a:t>AIC</a:t>
            </a:r>
            <a:r>
              <a:rPr lang="zh-TW" altLang="en-US" sz="1600" dirty="0"/>
              <a:t>為最佳，但係數</a:t>
            </a:r>
            <a:r>
              <a:rPr lang="en-US" altLang="zh-TW" sz="1600" dirty="0" err="1"/>
              <a:t>Pvalue</a:t>
            </a:r>
            <a:r>
              <a:rPr lang="zh-TW" altLang="en-US" sz="1600" dirty="0"/>
              <a:t>較大</a:t>
            </a:r>
            <a:r>
              <a:rPr lang="en-US" altLang="zh-TW" sz="1600" dirty="0"/>
              <a:t>(</a:t>
            </a:r>
            <a:r>
              <a:rPr lang="zh-TW" altLang="en-US" sz="1600" dirty="0"/>
              <a:t>不顯著</a:t>
            </a:r>
            <a:r>
              <a:rPr lang="en-US" altLang="zh-TW" sz="1600" dirty="0"/>
              <a:t>)</a:t>
            </a:r>
            <a:r>
              <a:rPr lang="zh-TW" altLang="en-US" sz="1600" dirty="0"/>
              <a:t>是否有影響</a:t>
            </a:r>
            <a:endParaRPr lang="en-US" altLang="zh-TW" sz="1600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6322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標題 1">
            <a:extLst>
              <a:ext uri="{FF2B5EF4-FFF2-40B4-BE49-F238E27FC236}">
                <a16:creationId xmlns:a16="http://schemas.microsoft.com/office/drawing/2014/main" id="{154926F9-C592-471B-A265-246C583948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47058" y="1363013"/>
            <a:ext cx="4228142" cy="2592613"/>
          </a:xfrm>
        </p:spPr>
        <p:txBody>
          <a:bodyPr/>
          <a:lstStyle/>
          <a:p>
            <a:r>
              <a:rPr lang="zh-TW" altLang="en-US" sz="2400" dirty="0"/>
              <a:t>動機</a:t>
            </a:r>
            <a:endParaRPr lang="en-US" altLang="zh-TW" sz="2400" dirty="0"/>
          </a:p>
          <a:p>
            <a:r>
              <a:rPr lang="zh-TW" altLang="en-US" sz="2400" dirty="0"/>
              <a:t>資料處理</a:t>
            </a:r>
            <a:endParaRPr lang="en-US" altLang="zh-TW" sz="2400" dirty="0"/>
          </a:p>
          <a:p>
            <a:r>
              <a:rPr lang="zh-TW" altLang="en-US" sz="2400" dirty="0"/>
              <a:t>敘述統計</a:t>
            </a:r>
            <a:endParaRPr lang="en-US" altLang="zh-TW" sz="2400" dirty="0"/>
          </a:p>
          <a:p>
            <a:r>
              <a:rPr lang="zh-TW" altLang="en-US" sz="2400" dirty="0"/>
              <a:t>單根檢定</a:t>
            </a:r>
            <a:endParaRPr lang="en-US" altLang="zh-TW" sz="2400" dirty="0"/>
          </a:p>
          <a:p>
            <a:r>
              <a:rPr lang="zh-TW" altLang="en-US" sz="2400" dirty="0"/>
              <a:t>模型選擇</a:t>
            </a:r>
            <a:endParaRPr lang="en-US" altLang="zh-TW" sz="2400" dirty="0"/>
          </a:p>
          <a:p>
            <a:r>
              <a:rPr lang="zh-TW" altLang="en-US" sz="2400" dirty="0"/>
              <a:t>預測結果</a:t>
            </a:r>
            <a:endParaRPr lang="en-US" altLang="zh-TW" sz="2400" dirty="0"/>
          </a:p>
          <a:p>
            <a:r>
              <a:rPr lang="zh-TW" altLang="en-US" sz="2400" dirty="0"/>
              <a:t>深度學習模型比較</a:t>
            </a:r>
            <a:r>
              <a:rPr lang="en-US" altLang="zh-TW" sz="2400" dirty="0"/>
              <a:t>(LSTM)</a:t>
            </a:r>
          </a:p>
          <a:p>
            <a:r>
              <a:rPr lang="zh-TW" altLang="en-US" sz="2400" dirty="0"/>
              <a:t>結論</a:t>
            </a:r>
            <a:endParaRPr lang="en-US" altLang="zh-TW" sz="24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  <p:sp>
        <p:nvSpPr>
          <p:cNvPr id="3" name="標題 2">
            <a:extLst>
              <a:ext uri="{FF2B5EF4-FFF2-40B4-BE49-F238E27FC236}">
                <a16:creationId xmlns:a16="http://schemas.microsoft.com/office/drawing/2014/main" id="{B45D80C0-D75E-41B6-B9B9-A0EEB1839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7058" y="481428"/>
            <a:ext cx="3959700" cy="634200"/>
          </a:xfrm>
        </p:spPr>
        <p:txBody>
          <a:bodyPr/>
          <a:lstStyle/>
          <a:p>
            <a:r>
              <a:rPr lang="en-US" altLang="zh-TW" dirty="0"/>
              <a:t>outline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23742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1"/>
          <p:cNvPicPr preferRelativeResize="0"/>
          <p:nvPr/>
        </p:nvPicPr>
        <p:blipFill rotWithShape="1">
          <a:blip r:embed="rId3">
            <a:alphaModFix/>
          </a:blip>
          <a:srcRect t="44778" b="16035"/>
          <a:stretch/>
        </p:blipFill>
        <p:spPr>
          <a:xfrm>
            <a:off x="0" y="0"/>
            <a:ext cx="8424000" cy="271412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/>
          <p:nvPr/>
        </p:nvSpPr>
        <p:spPr>
          <a:xfrm rot="10800000" flipH="1">
            <a:off x="386366" y="1072286"/>
            <a:ext cx="4952413" cy="1632094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5" name="Google Shape;185;p31"/>
          <p:cNvSpPr/>
          <p:nvPr/>
        </p:nvSpPr>
        <p:spPr>
          <a:xfrm rot="10800000" flipH="1">
            <a:off x="606303" y="1192559"/>
            <a:ext cx="4858068" cy="292044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563927" y="1319796"/>
            <a:ext cx="3959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/>
              <a:t>假議題</a:t>
            </a:r>
            <a:r>
              <a:rPr lang="en-US" altLang="zh-TW" b="1" dirty="0"/>
              <a:t>?</a:t>
            </a:r>
            <a:r>
              <a:rPr lang="zh-TW" altLang="en-US" b="1" dirty="0"/>
              <a:t>真問題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ED7A5D29-C032-4AC0-9F76-AB61D5990C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2226" y="1478122"/>
            <a:ext cx="4573615" cy="123113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F7F7B5E6-5252-4E67-A3A5-B55B10A9E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57" y="3543566"/>
            <a:ext cx="6583495" cy="924544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8403BBDC-BEA6-402A-8F86-FA6D25E895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10962" y="4113008"/>
            <a:ext cx="6191568" cy="812842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9E636AC6-814A-4DE2-ABFE-F280E7D7AA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1639" y="2253737"/>
            <a:ext cx="5181866" cy="115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7210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1"/>
          <p:cNvSpPr/>
          <p:nvPr/>
        </p:nvSpPr>
        <p:spPr>
          <a:xfrm rot="10800000" flipH="1">
            <a:off x="135228" y="189749"/>
            <a:ext cx="5023247" cy="2210375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5" name="Google Shape;185;p31"/>
          <p:cNvSpPr/>
          <p:nvPr/>
        </p:nvSpPr>
        <p:spPr>
          <a:xfrm rot="10800000" flipH="1">
            <a:off x="356514" y="310021"/>
            <a:ext cx="8374313" cy="483347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7" name="Google Shape;187;p31"/>
          <p:cNvSpPr txBox="1">
            <a:spLocks noGrp="1"/>
          </p:cNvSpPr>
          <p:nvPr>
            <p:ph type="title"/>
          </p:nvPr>
        </p:nvSpPr>
        <p:spPr>
          <a:xfrm>
            <a:off x="499532" y="370195"/>
            <a:ext cx="3959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zh-TW" altLang="en-US" b="1" dirty="0"/>
              <a:t>假議題</a:t>
            </a:r>
            <a:r>
              <a:rPr lang="en-US" altLang="zh-TW" b="1" dirty="0"/>
              <a:t>?</a:t>
            </a:r>
            <a:r>
              <a:rPr lang="zh-TW" altLang="en-US" b="1" dirty="0"/>
              <a:t>真問題</a:t>
            </a:r>
            <a:r>
              <a:rPr lang="en-US" altLang="zh-TW" b="1" dirty="0"/>
              <a:t>?</a:t>
            </a:r>
            <a:endParaRPr lang="zh-TW" altLang="en-US" b="1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0957AB65-3104-4770-8BA1-CC6699ACC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7498" y="1004395"/>
            <a:ext cx="2880374" cy="192024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DBF931F9-8435-4C56-B6B1-4B3D5E85E1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499" y="3135562"/>
            <a:ext cx="2880373" cy="1920249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172698E-7D16-4383-86CE-38C6DDEAE5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385" y="1004395"/>
            <a:ext cx="3023195" cy="2015463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B2F27C92-28F6-420A-8B25-451B0149BF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85" y="3214771"/>
            <a:ext cx="2766463" cy="1844308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E517A169-F243-488D-98A0-3ABD1EE98A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687" y="1004837"/>
            <a:ext cx="2932492" cy="195499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E489A2C0-58E0-4FAE-BA89-13CAAB2801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581" y="3104085"/>
            <a:ext cx="2932492" cy="195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72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>
            <a:spLocks noGrp="1"/>
          </p:cNvSpPr>
          <p:nvPr>
            <p:ph type="title" idx="6"/>
          </p:nvPr>
        </p:nvSpPr>
        <p:spPr>
          <a:xfrm>
            <a:off x="590577" y="394350"/>
            <a:ext cx="4299475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5400" lvl="0">
              <a:buSzPts val="1400"/>
            </a:pPr>
            <a:r>
              <a:rPr lang="zh-TW" altLang="en-US" b="1" dirty="0"/>
              <a:t>資料處理</a:t>
            </a:r>
            <a:endParaRPr lang="en-US" altLang="zh-TW" b="1" dirty="0"/>
          </a:p>
        </p:txBody>
      </p:sp>
      <p:sp>
        <p:nvSpPr>
          <p:cNvPr id="31" name="Google Shape;262;p37"/>
          <p:cNvSpPr txBox="1">
            <a:spLocks/>
          </p:cNvSpPr>
          <p:nvPr/>
        </p:nvSpPr>
        <p:spPr>
          <a:xfrm>
            <a:off x="3043561" y="1794735"/>
            <a:ext cx="2498976" cy="7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將年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日格式改為年</a:t>
            </a: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/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月</a:t>
            </a:r>
            <a:endParaRPr lang="en-US" altLang="zh-TW" sz="14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將民國年改為西元年</a:t>
            </a:r>
            <a:endParaRPr lang="zh-TW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3" name="Google Shape;265;p37"/>
          <p:cNvSpPr txBox="1">
            <a:spLocks/>
          </p:cNvSpPr>
          <p:nvPr/>
        </p:nvSpPr>
        <p:spPr>
          <a:xfrm>
            <a:off x="861391" y="1134040"/>
            <a:ext cx="140765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buFont typeface="Oxygen Light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swald"/>
                <a:sym typeface="Oswald"/>
              </a:rPr>
              <a:t>缺失值處理</a:t>
            </a:r>
            <a:endParaRPr lang="en-GB" b="1" dirty="0">
              <a:latin typeface="微軟正黑體" panose="020B0604030504040204" pitchFamily="34" charset="-120"/>
              <a:ea typeface="微軟正黑體" panose="020B0604030504040204" pitchFamily="34" charset="-120"/>
              <a:cs typeface="Oswald"/>
              <a:sym typeface="Oswald"/>
            </a:endParaRPr>
          </a:p>
        </p:txBody>
      </p:sp>
      <p:sp>
        <p:nvSpPr>
          <p:cNvPr id="35" name="Google Shape;267;p37"/>
          <p:cNvSpPr txBox="1">
            <a:spLocks/>
          </p:cNvSpPr>
          <p:nvPr/>
        </p:nvSpPr>
        <p:spPr>
          <a:xfrm>
            <a:off x="3454903" y="1145554"/>
            <a:ext cx="1355384" cy="38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buFont typeface="Oxygen Light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swald"/>
                <a:sym typeface="Oswald"/>
              </a:rPr>
              <a:t>日期處理</a:t>
            </a:r>
            <a:endParaRPr lang="en-GB" b="1" dirty="0">
              <a:latin typeface="微軟正黑體" panose="020B0604030504040204" pitchFamily="34" charset="-120"/>
              <a:ea typeface="微軟正黑體" panose="020B0604030504040204" pitchFamily="34" charset="-120"/>
              <a:cs typeface="Oswald"/>
              <a:sym typeface="Oswald"/>
            </a:endParaRPr>
          </a:p>
        </p:txBody>
      </p:sp>
      <p:sp>
        <p:nvSpPr>
          <p:cNvPr id="36" name="Google Shape;268;p37"/>
          <p:cNvSpPr txBox="1">
            <a:spLocks/>
          </p:cNvSpPr>
          <p:nvPr/>
        </p:nvSpPr>
        <p:spPr>
          <a:xfrm>
            <a:off x="5900349" y="1134040"/>
            <a:ext cx="1435393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buFont typeface="Oxygen Light"/>
              <a:buNone/>
            </a:pP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  <a:cs typeface="Oswald"/>
                <a:sym typeface="Oswald"/>
              </a:rPr>
              <a:t>平均價格</a:t>
            </a:r>
            <a:endParaRPr lang="en-GB" b="1" dirty="0">
              <a:latin typeface="微軟正黑體" panose="020B0604030504040204" pitchFamily="34" charset="-120"/>
              <a:ea typeface="微軟正黑體" panose="020B0604030504040204" pitchFamily="34" charset="-120"/>
              <a:cs typeface="Oswald"/>
              <a:sym typeface="Oswald"/>
            </a:endParaRPr>
          </a:p>
        </p:txBody>
      </p:sp>
      <p:sp>
        <p:nvSpPr>
          <p:cNvPr id="37" name="Google Shape;270;p37"/>
          <p:cNvSpPr txBox="1">
            <a:spLocks/>
          </p:cNvSpPr>
          <p:nvPr/>
        </p:nvSpPr>
        <p:spPr>
          <a:xfrm>
            <a:off x="5666053" y="1775081"/>
            <a:ext cx="2255615" cy="6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600"/>
              </a:spcAft>
              <a:buFont typeface="Oxygen Light"/>
              <a:buNone/>
            </a:pP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以日平均價格計算月平均</a:t>
            </a:r>
            <a:endParaRPr lang="en-US" sz="1400" dirty="0"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cxnSp>
        <p:nvCxnSpPr>
          <p:cNvPr id="39" name="Google Shape;272;p37"/>
          <p:cNvCxnSpPr>
            <a:endCxn id="43" idx="1"/>
          </p:cNvCxnSpPr>
          <p:nvPr/>
        </p:nvCxnSpPr>
        <p:spPr>
          <a:xfrm>
            <a:off x="1128552" y="1613618"/>
            <a:ext cx="6577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" name="Google Shape;274;p37"/>
          <p:cNvSpPr/>
          <p:nvPr/>
        </p:nvSpPr>
        <p:spPr>
          <a:xfrm rot="10800000" flipH="1">
            <a:off x="1976483" y="1544284"/>
            <a:ext cx="192300" cy="177900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1" name="Google Shape;275;p37"/>
          <p:cNvSpPr/>
          <p:nvPr/>
        </p:nvSpPr>
        <p:spPr>
          <a:xfrm rot="10800000" flipH="1">
            <a:off x="4564244" y="1544284"/>
            <a:ext cx="192300" cy="177900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2" name="Google Shape;276;p37"/>
          <p:cNvSpPr/>
          <p:nvPr/>
        </p:nvSpPr>
        <p:spPr>
          <a:xfrm rot="10800000" flipH="1">
            <a:off x="7041952" y="1551362"/>
            <a:ext cx="192300" cy="177900"/>
          </a:xfrm>
          <a:prstGeom prst="rect">
            <a:avLst/>
          </a:prstGeom>
          <a:solidFill>
            <a:srgbClr val="FFF4AC">
              <a:alpha val="726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Google Shape;273;p37"/>
          <p:cNvSpPr/>
          <p:nvPr/>
        </p:nvSpPr>
        <p:spPr>
          <a:xfrm rot="10800000" flipH="1">
            <a:off x="7706352" y="1427018"/>
            <a:ext cx="91800" cy="37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8" name="Google Shape;262;p37">
            <a:extLst>
              <a:ext uri="{FF2B5EF4-FFF2-40B4-BE49-F238E27FC236}">
                <a16:creationId xmlns:a16="http://schemas.microsoft.com/office/drawing/2014/main" id="{7AB84025-90A8-4950-B66B-F566FEE66308}"/>
              </a:ext>
            </a:extLst>
          </p:cNvPr>
          <p:cNvSpPr txBox="1">
            <a:spLocks/>
          </p:cNvSpPr>
          <p:nvPr/>
        </p:nvSpPr>
        <p:spPr>
          <a:xfrm>
            <a:off x="421069" y="1791519"/>
            <a:ext cx="2498976" cy="7434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xygen Light"/>
              <a:buChar char="●"/>
              <a:defRPr sz="18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xygen Light"/>
              <a:buChar char="○"/>
              <a:defRPr sz="14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●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xygen Light"/>
              <a:buChar char="○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xygen Light"/>
              <a:buChar char="■"/>
              <a:defRPr sz="1200" b="0" i="0" u="none" strike="noStrike" cap="none">
                <a:solidFill>
                  <a:schemeClr val="dk1"/>
                </a:solidFill>
                <a:latin typeface="Oxygen Light"/>
                <a:ea typeface="Oxygen Light"/>
                <a:cs typeface="Oxygen Light"/>
                <a:sym typeface="Oxygen Light"/>
              </a:defRPr>
            </a:lvl9pPr>
          </a:lstStyle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1.</a:t>
            </a:r>
            <a:r>
              <a:rPr lang="zh-TW" altLang="en-US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以月平均數取代缺失值</a:t>
            </a:r>
            <a:endParaRPr lang="en-US" altLang="zh-TW" sz="1400" dirty="0">
              <a:solidFill>
                <a:srgbClr val="333333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</a:pPr>
            <a:r>
              <a:rPr lang="en-US" altLang="zh-TW" sz="1400" dirty="0">
                <a:solidFill>
                  <a:srgbClr val="333333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Arial" panose="020B0604020202020204" pitchFamily="34" charset="0"/>
              </a:rPr>
              <a:t>2.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  <a:cs typeface="MV Boli" panose="02000500030200090000" pitchFamily="2" charset="0"/>
              </a:rPr>
              <a:t>若當月無資料則以台北一之同月平均取代</a:t>
            </a:r>
            <a:endParaRPr lang="zh-TW" altLang="zh-TW" sz="20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13" name="箭號: 向右 12">
            <a:extLst>
              <a:ext uri="{FF2B5EF4-FFF2-40B4-BE49-F238E27FC236}">
                <a16:creationId xmlns:a16="http://schemas.microsoft.com/office/drawing/2014/main" id="{A17DC082-BD16-4FB0-BCD1-3DC7CE98EDC6}"/>
              </a:ext>
            </a:extLst>
          </p:cNvPr>
          <p:cNvSpPr/>
          <p:nvPr/>
        </p:nvSpPr>
        <p:spPr>
          <a:xfrm>
            <a:off x="5222240" y="3379893"/>
            <a:ext cx="575733" cy="51475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F39C8BC-CC16-497B-BDC5-3CAFB7E59A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987" y="2873540"/>
            <a:ext cx="2846498" cy="2042224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8BC6CF2-841C-4D1F-8249-0E8EA3727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18" y="2604319"/>
            <a:ext cx="4237308" cy="2442746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FCDF1BF4-52B4-4BAE-8FEF-AD8E93B033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44875" y="2294700"/>
            <a:ext cx="1857634" cy="304843"/>
          </a:xfrm>
          <a:prstGeom prst="rect">
            <a:avLst/>
          </a:prstGeom>
        </p:spPr>
      </p:pic>
      <p:sp>
        <p:nvSpPr>
          <p:cNvPr id="21" name="箭號: 彎曲 20">
            <a:extLst>
              <a:ext uri="{FF2B5EF4-FFF2-40B4-BE49-F238E27FC236}">
                <a16:creationId xmlns:a16="http://schemas.microsoft.com/office/drawing/2014/main" id="{EEB7F81C-089F-4C83-843E-6922D6366682}"/>
              </a:ext>
            </a:extLst>
          </p:cNvPr>
          <p:cNvSpPr/>
          <p:nvPr/>
        </p:nvSpPr>
        <p:spPr>
          <a:xfrm>
            <a:off x="6655742" y="2403757"/>
            <a:ext cx="311574" cy="286393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6713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Price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8FE18B-25F0-4B13-819F-63D84DCCED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64" y="2171501"/>
            <a:ext cx="3988472" cy="2752712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395172-E715-4861-BA0D-AFE1472DAB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9973" y="2880676"/>
            <a:ext cx="4147363" cy="172765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426F2F9A-6E10-411A-9061-28F30AB37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6334" y="700708"/>
            <a:ext cx="3237654" cy="1991689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BA7946BF-D160-4379-B7AD-87B538AE3151}"/>
              </a:ext>
            </a:extLst>
          </p:cNvPr>
          <p:cNvSpPr txBox="1"/>
          <p:nvPr/>
        </p:nvSpPr>
        <p:spPr>
          <a:xfrm>
            <a:off x="1009226" y="1717246"/>
            <a:ext cx="1652694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看起來較接近定態</a:t>
            </a:r>
          </a:p>
        </p:txBody>
      </p:sp>
      <p:sp>
        <p:nvSpPr>
          <p:cNvPr id="11" name="箭號: 彎曲 10">
            <a:extLst>
              <a:ext uri="{FF2B5EF4-FFF2-40B4-BE49-F238E27FC236}">
                <a16:creationId xmlns:a16="http://schemas.microsoft.com/office/drawing/2014/main" id="{F5DF0743-654F-4F30-92E2-067ED7467622}"/>
              </a:ext>
            </a:extLst>
          </p:cNvPr>
          <p:cNvSpPr/>
          <p:nvPr/>
        </p:nvSpPr>
        <p:spPr>
          <a:xfrm>
            <a:off x="528320" y="1828800"/>
            <a:ext cx="270933" cy="237067"/>
          </a:xfrm>
          <a:prstGeom prst="ben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D48B5B0C-B02F-4BDC-B06E-9913D31719B4}"/>
              </a:ext>
            </a:extLst>
          </p:cNvPr>
          <p:cNvSpPr txBox="1"/>
          <p:nvPr/>
        </p:nvSpPr>
        <p:spPr>
          <a:xfrm>
            <a:off x="5262467" y="268808"/>
            <a:ext cx="935133" cy="30777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dirty="0"/>
              <a:t>敘述統計</a:t>
            </a:r>
          </a:p>
        </p:txBody>
      </p:sp>
    </p:spTree>
    <p:extLst>
      <p:ext uri="{BB962C8B-B14F-4D97-AF65-F5344CB8AC3E}">
        <p14:creationId xmlns:p14="http://schemas.microsoft.com/office/powerpoint/2010/main" val="8737991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Dickey–Fuller</a:t>
            </a:r>
            <a:endParaRPr lang="zh-TW" altLang="en-US" dirty="0"/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25A83ED-ED41-4665-B24F-A0B2430A8EA3}"/>
              </a:ext>
            </a:extLst>
          </p:cNvPr>
          <p:cNvSpPr/>
          <p:nvPr/>
        </p:nvSpPr>
        <p:spPr>
          <a:xfrm>
            <a:off x="4118187" y="2702560"/>
            <a:ext cx="799253" cy="3251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387212-B50E-40E9-A256-9397F81B3B95}"/>
              </a:ext>
            </a:extLst>
          </p:cNvPr>
          <p:cNvSpPr txBox="1"/>
          <p:nvPr/>
        </p:nvSpPr>
        <p:spPr>
          <a:xfrm>
            <a:off x="4060063" y="2392476"/>
            <a:ext cx="853440" cy="24622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000" dirty="0"/>
              <a:t>取一階差分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3EACE03-5FEA-480E-B4E5-87167A8471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8416" y="879764"/>
            <a:ext cx="3275198" cy="4126513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F9DB8FC4-B650-4643-8883-48DC75614E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2" y="947002"/>
            <a:ext cx="3255574" cy="4059275"/>
          </a:xfrm>
          <a:prstGeom prst="rect">
            <a:avLst/>
          </a:prstGeom>
        </p:spPr>
      </p:pic>
      <p:sp>
        <p:nvSpPr>
          <p:cNvPr id="26" name="橢圓 25">
            <a:extLst>
              <a:ext uri="{FF2B5EF4-FFF2-40B4-BE49-F238E27FC236}">
                <a16:creationId xmlns:a16="http://schemas.microsoft.com/office/drawing/2014/main" id="{141ACD60-9352-4739-B868-C2C397B7AEEA}"/>
              </a:ext>
            </a:extLst>
          </p:cNvPr>
          <p:cNvSpPr/>
          <p:nvPr/>
        </p:nvSpPr>
        <p:spPr>
          <a:xfrm>
            <a:off x="2470081" y="4746258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A7EE79FB-A2CF-4FCB-AAB1-526481C66CC9}"/>
              </a:ext>
            </a:extLst>
          </p:cNvPr>
          <p:cNvSpPr txBox="1"/>
          <p:nvPr/>
        </p:nvSpPr>
        <p:spPr>
          <a:xfrm>
            <a:off x="2881209" y="4042611"/>
            <a:ext cx="597281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有截距</a:t>
            </a:r>
          </a:p>
        </p:txBody>
      </p:sp>
      <p:sp>
        <p:nvSpPr>
          <p:cNvPr id="28" name="箭號: 弧形上彎 27">
            <a:extLst>
              <a:ext uri="{FF2B5EF4-FFF2-40B4-BE49-F238E27FC236}">
                <a16:creationId xmlns:a16="http://schemas.microsoft.com/office/drawing/2014/main" id="{47FF0479-6BF9-4B78-99DF-8C0AE4BE1653}"/>
              </a:ext>
            </a:extLst>
          </p:cNvPr>
          <p:cNvSpPr/>
          <p:nvPr/>
        </p:nvSpPr>
        <p:spPr>
          <a:xfrm rot="19091798">
            <a:off x="2876529" y="4505440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9" name="橢圓 28">
            <a:extLst>
              <a:ext uri="{FF2B5EF4-FFF2-40B4-BE49-F238E27FC236}">
                <a16:creationId xmlns:a16="http://schemas.microsoft.com/office/drawing/2014/main" id="{2F4565B1-A7A9-40A9-B8FA-9A25270D099C}"/>
              </a:ext>
            </a:extLst>
          </p:cNvPr>
          <p:cNvSpPr/>
          <p:nvPr/>
        </p:nvSpPr>
        <p:spPr>
          <a:xfrm>
            <a:off x="2478512" y="2571750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E6242F92-779C-46D3-ADF9-202F90C41F27}"/>
              </a:ext>
            </a:extLst>
          </p:cNvPr>
          <p:cNvSpPr txBox="1"/>
          <p:nvPr/>
        </p:nvSpPr>
        <p:spPr>
          <a:xfrm>
            <a:off x="2962348" y="1995606"/>
            <a:ext cx="597281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無</a:t>
            </a:r>
            <a:r>
              <a:rPr lang="en-US" altLang="zh-TW" sz="1000" dirty="0"/>
              <a:t>trend</a:t>
            </a:r>
            <a:endParaRPr lang="zh-TW" altLang="en-US" sz="1000" dirty="0"/>
          </a:p>
        </p:txBody>
      </p:sp>
      <p:sp>
        <p:nvSpPr>
          <p:cNvPr id="31" name="箭號: 弧形上彎 30">
            <a:extLst>
              <a:ext uri="{FF2B5EF4-FFF2-40B4-BE49-F238E27FC236}">
                <a16:creationId xmlns:a16="http://schemas.microsoft.com/office/drawing/2014/main" id="{33A8A80A-B3FE-4590-8637-EBFDBC99F3A0}"/>
              </a:ext>
            </a:extLst>
          </p:cNvPr>
          <p:cNvSpPr/>
          <p:nvPr/>
        </p:nvSpPr>
        <p:spPr>
          <a:xfrm rot="19091798">
            <a:off x="2957987" y="2490822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5" name="橢圓 34">
            <a:extLst>
              <a:ext uri="{FF2B5EF4-FFF2-40B4-BE49-F238E27FC236}">
                <a16:creationId xmlns:a16="http://schemas.microsoft.com/office/drawing/2014/main" id="{42A585D9-829D-471B-9508-52F09EB1B495}"/>
              </a:ext>
            </a:extLst>
          </p:cNvPr>
          <p:cNvSpPr/>
          <p:nvPr/>
        </p:nvSpPr>
        <p:spPr>
          <a:xfrm>
            <a:off x="7149911" y="2523169"/>
            <a:ext cx="474133" cy="24235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6" name="文字方塊 35">
            <a:extLst>
              <a:ext uri="{FF2B5EF4-FFF2-40B4-BE49-F238E27FC236}">
                <a16:creationId xmlns:a16="http://schemas.microsoft.com/office/drawing/2014/main" id="{B3B32AAA-E34C-4E22-80DF-F9BB09E5FC16}"/>
              </a:ext>
            </a:extLst>
          </p:cNvPr>
          <p:cNvSpPr txBox="1"/>
          <p:nvPr/>
        </p:nvSpPr>
        <p:spPr>
          <a:xfrm>
            <a:off x="7627608" y="1884066"/>
            <a:ext cx="597281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無</a:t>
            </a:r>
            <a:r>
              <a:rPr lang="en-US" altLang="zh-TW" sz="1000" dirty="0"/>
              <a:t>trend</a:t>
            </a:r>
            <a:endParaRPr lang="zh-TW" altLang="en-US" sz="1000" dirty="0"/>
          </a:p>
        </p:txBody>
      </p:sp>
      <p:sp>
        <p:nvSpPr>
          <p:cNvPr id="37" name="箭號: 弧形上彎 36">
            <a:extLst>
              <a:ext uri="{FF2B5EF4-FFF2-40B4-BE49-F238E27FC236}">
                <a16:creationId xmlns:a16="http://schemas.microsoft.com/office/drawing/2014/main" id="{6F32AC98-3A42-4F07-B291-64F21CDE7536}"/>
              </a:ext>
            </a:extLst>
          </p:cNvPr>
          <p:cNvSpPr/>
          <p:nvPr/>
        </p:nvSpPr>
        <p:spPr>
          <a:xfrm rot="19091798">
            <a:off x="7621468" y="2379961"/>
            <a:ext cx="460589" cy="156517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38" name="橢圓 37">
            <a:extLst>
              <a:ext uri="{FF2B5EF4-FFF2-40B4-BE49-F238E27FC236}">
                <a16:creationId xmlns:a16="http://schemas.microsoft.com/office/drawing/2014/main" id="{EA008B3C-B2BA-42CD-BDD5-DC7274E3AD0A}"/>
              </a:ext>
            </a:extLst>
          </p:cNvPr>
          <p:cNvSpPr/>
          <p:nvPr/>
        </p:nvSpPr>
        <p:spPr>
          <a:xfrm>
            <a:off x="7188881" y="4718983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7FE90CF8-1199-4947-95EB-3148987C9C65}"/>
              </a:ext>
            </a:extLst>
          </p:cNvPr>
          <p:cNvSpPr txBox="1"/>
          <p:nvPr/>
        </p:nvSpPr>
        <p:spPr>
          <a:xfrm>
            <a:off x="7600009" y="4015336"/>
            <a:ext cx="597281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無截距</a:t>
            </a:r>
          </a:p>
        </p:txBody>
      </p:sp>
      <p:sp>
        <p:nvSpPr>
          <p:cNvPr id="40" name="箭號: 弧形上彎 39">
            <a:extLst>
              <a:ext uri="{FF2B5EF4-FFF2-40B4-BE49-F238E27FC236}">
                <a16:creationId xmlns:a16="http://schemas.microsoft.com/office/drawing/2014/main" id="{BF9534DC-B31B-4F7A-8EC0-06413AB1FD4F}"/>
              </a:ext>
            </a:extLst>
          </p:cNvPr>
          <p:cNvSpPr/>
          <p:nvPr/>
        </p:nvSpPr>
        <p:spPr>
          <a:xfrm rot="19091798">
            <a:off x="7595329" y="4478165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5182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>
            <a:extLst>
              <a:ext uri="{FF2B5EF4-FFF2-40B4-BE49-F238E27FC236}">
                <a16:creationId xmlns:a16="http://schemas.microsoft.com/office/drawing/2014/main" id="{13765D15-682C-44CD-8713-28EC7C639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6643" y="2160468"/>
            <a:ext cx="3704394" cy="1792234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AD31B25A-A571-40E8-9D79-DEACCDC12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012" y="2191426"/>
            <a:ext cx="3514407" cy="1700316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D3B2C70-A51A-4990-AC98-4471D5B2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Dickey–Fuller</a:t>
            </a:r>
            <a:endParaRPr lang="zh-TW" altLang="en-US" dirty="0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9461B8B7-DC88-44D6-880A-7577080D6F74}"/>
              </a:ext>
            </a:extLst>
          </p:cNvPr>
          <p:cNvSpPr/>
          <p:nvPr/>
        </p:nvSpPr>
        <p:spPr>
          <a:xfrm>
            <a:off x="1323420" y="2963796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5B41125A-9292-4C8A-9DE6-B68BDAFB0F3B}"/>
              </a:ext>
            </a:extLst>
          </p:cNvPr>
          <p:cNvSpPr txBox="1"/>
          <p:nvPr/>
        </p:nvSpPr>
        <p:spPr>
          <a:xfrm>
            <a:off x="2213057" y="3120825"/>
            <a:ext cx="595808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有單根</a:t>
            </a:r>
          </a:p>
        </p:txBody>
      </p:sp>
      <p:sp>
        <p:nvSpPr>
          <p:cNvPr id="19" name="箭號: 弧形上彎 18">
            <a:extLst>
              <a:ext uri="{FF2B5EF4-FFF2-40B4-BE49-F238E27FC236}">
                <a16:creationId xmlns:a16="http://schemas.microsoft.com/office/drawing/2014/main" id="{6F8C4E25-F33C-4CC4-A21C-1408E7911866}"/>
              </a:ext>
            </a:extLst>
          </p:cNvPr>
          <p:cNvSpPr/>
          <p:nvPr/>
        </p:nvSpPr>
        <p:spPr>
          <a:xfrm rot="826933">
            <a:off x="1563872" y="3283089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箭號: 向右 20">
            <a:extLst>
              <a:ext uri="{FF2B5EF4-FFF2-40B4-BE49-F238E27FC236}">
                <a16:creationId xmlns:a16="http://schemas.microsoft.com/office/drawing/2014/main" id="{F25A83ED-ED41-4665-B24F-A0B2430A8EA3}"/>
              </a:ext>
            </a:extLst>
          </p:cNvPr>
          <p:cNvSpPr/>
          <p:nvPr/>
        </p:nvSpPr>
        <p:spPr>
          <a:xfrm>
            <a:off x="4400614" y="3273880"/>
            <a:ext cx="799253" cy="32512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3F387212-B50E-40E9-A256-9397F81B3B95}"/>
              </a:ext>
            </a:extLst>
          </p:cNvPr>
          <p:cNvSpPr txBox="1"/>
          <p:nvPr/>
        </p:nvSpPr>
        <p:spPr>
          <a:xfrm>
            <a:off x="4342490" y="2963796"/>
            <a:ext cx="853440" cy="24622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000" dirty="0"/>
              <a:t>取一階差分</a:t>
            </a:r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307A4B6D-B051-448F-B68B-A0987FB4F1E5}"/>
              </a:ext>
            </a:extLst>
          </p:cNvPr>
          <p:cNvSpPr/>
          <p:nvPr/>
        </p:nvSpPr>
        <p:spPr>
          <a:xfrm>
            <a:off x="6176513" y="2970236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DB46C519-A891-4289-80C4-8CDD150A2C77}"/>
              </a:ext>
            </a:extLst>
          </p:cNvPr>
          <p:cNvSpPr txBox="1"/>
          <p:nvPr/>
        </p:nvSpPr>
        <p:spPr>
          <a:xfrm>
            <a:off x="7157050" y="3164426"/>
            <a:ext cx="566511" cy="2462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zh-TW" altLang="en-US" sz="1000" dirty="0"/>
              <a:t>無單根</a:t>
            </a:r>
          </a:p>
        </p:txBody>
      </p:sp>
      <p:sp>
        <p:nvSpPr>
          <p:cNvPr id="25" name="箭號: 弧形上彎 24">
            <a:extLst>
              <a:ext uri="{FF2B5EF4-FFF2-40B4-BE49-F238E27FC236}">
                <a16:creationId xmlns:a16="http://schemas.microsoft.com/office/drawing/2014/main" id="{7F2FB30B-842C-4B88-80DB-88CA68F2998E}"/>
              </a:ext>
            </a:extLst>
          </p:cNvPr>
          <p:cNvSpPr/>
          <p:nvPr/>
        </p:nvSpPr>
        <p:spPr>
          <a:xfrm rot="826933">
            <a:off x="6580627" y="3278996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3E3A8C7F-04AB-4990-8D86-CF926B1E4FE5}"/>
              </a:ext>
            </a:extLst>
          </p:cNvPr>
          <p:cNvSpPr txBox="1"/>
          <p:nvPr/>
        </p:nvSpPr>
        <p:spPr>
          <a:xfrm>
            <a:off x="796082" y="1332568"/>
            <a:ext cx="3142266" cy="584775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TW" altLang="en-US" sz="1600" dirty="0"/>
              <a:t>時間序列模型</a:t>
            </a:r>
            <a:r>
              <a:rPr lang="en-US" altLang="zh-TW" sz="1600" dirty="0"/>
              <a:t>:</a:t>
            </a:r>
          </a:p>
          <a:p>
            <a:r>
              <a:rPr lang="en-US" altLang="zh-TW" sz="1600" dirty="0"/>
              <a:t>Random</a:t>
            </a:r>
            <a:r>
              <a:rPr lang="zh-TW" altLang="en-US" sz="1600" dirty="0"/>
              <a:t> </a:t>
            </a:r>
            <a:r>
              <a:rPr lang="en-US" altLang="zh-TW" sz="1600" dirty="0"/>
              <a:t>Walk with Drift (RWWD)</a:t>
            </a:r>
            <a:endParaRPr lang="zh-TW" altLang="en-US" sz="1600" dirty="0"/>
          </a:p>
        </p:txBody>
      </p:sp>
      <p:sp>
        <p:nvSpPr>
          <p:cNvPr id="20" name="橢圓 19">
            <a:extLst>
              <a:ext uri="{FF2B5EF4-FFF2-40B4-BE49-F238E27FC236}">
                <a16:creationId xmlns:a16="http://schemas.microsoft.com/office/drawing/2014/main" id="{158B85FA-222E-4196-B83B-4C7B6B0F9B75}"/>
              </a:ext>
            </a:extLst>
          </p:cNvPr>
          <p:cNvSpPr/>
          <p:nvPr/>
        </p:nvSpPr>
        <p:spPr>
          <a:xfrm>
            <a:off x="2668134" y="3641129"/>
            <a:ext cx="474133" cy="25061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箭號: 弧形上彎 25">
            <a:extLst>
              <a:ext uri="{FF2B5EF4-FFF2-40B4-BE49-F238E27FC236}">
                <a16:creationId xmlns:a16="http://schemas.microsoft.com/office/drawing/2014/main" id="{0C75C847-136D-44A0-BD4E-36AA1DD26D2A}"/>
              </a:ext>
            </a:extLst>
          </p:cNvPr>
          <p:cNvSpPr/>
          <p:nvPr/>
        </p:nvSpPr>
        <p:spPr>
          <a:xfrm rot="14446921">
            <a:off x="2876515" y="3335794"/>
            <a:ext cx="460589" cy="161854"/>
          </a:xfrm>
          <a:prstGeom prst="curvedUp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831124"/>
      </p:ext>
    </p:extLst>
  </p:cSld>
  <p:clrMapOvr>
    <a:masterClrMapping/>
  </p:clrMapOvr>
</p:sld>
</file>

<file path=ppt/theme/theme1.xml><?xml version="1.0" encoding="utf-8"?>
<a:theme xmlns:a="http://schemas.openxmlformats.org/drawingml/2006/main" name="Nutrition Center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FFF2EA"/>
      </a:lt2>
      <a:accent1>
        <a:srgbClr val="000000"/>
      </a:accent1>
      <a:accent2>
        <a:srgbClr val="FFDF74"/>
      </a:accent2>
      <a:accent3>
        <a:srgbClr val="FFF6B8"/>
      </a:accent3>
      <a:accent4>
        <a:srgbClr val="FFEA5B"/>
      </a:accent4>
      <a:accent5>
        <a:srgbClr val="FFF6B8"/>
      </a:accent5>
      <a:accent6>
        <a:srgbClr val="FFEA5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25013</TotalTime>
  <Words>482</Words>
  <Application>Microsoft Office PowerPoint</Application>
  <PresentationFormat>如螢幕大小 (16:9)</PresentationFormat>
  <Paragraphs>87</Paragraphs>
  <Slides>20</Slides>
  <Notes>5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27" baseType="lpstr">
      <vt:lpstr>Oswald</vt:lpstr>
      <vt:lpstr>Arial</vt:lpstr>
      <vt:lpstr>新細明體</vt:lpstr>
      <vt:lpstr>Oxygen Light</vt:lpstr>
      <vt:lpstr>MV Boli</vt:lpstr>
      <vt:lpstr>微軟正黑體</vt:lpstr>
      <vt:lpstr>Nutrition Center by Slidesgo</vt:lpstr>
      <vt:lpstr>農產價格分析</vt:lpstr>
      <vt:lpstr>ARIMA vs ARIMA_with_volumn</vt:lpstr>
      <vt:lpstr>outline</vt:lpstr>
      <vt:lpstr>假議題?真問題?</vt:lpstr>
      <vt:lpstr>假議題?真問題?</vt:lpstr>
      <vt:lpstr>資料處理</vt:lpstr>
      <vt:lpstr>Price</vt:lpstr>
      <vt:lpstr>Dickey–Fuller</vt:lpstr>
      <vt:lpstr>Dickey–Fuller</vt:lpstr>
      <vt:lpstr>Acf&amp;Pacf</vt:lpstr>
      <vt:lpstr>AIC,BIC to find best model</vt:lpstr>
      <vt:lpstr>Auto-ARIMA</vt:lpstr>
      <vt:lpstr>White Noise Q test</vt:lpstr>
      <vt:lpstr>Predict</vt:lpstr>
      <vt:lpstr>Predict(還原lnPrice)</vt:lpstr>
      <vt:lpstr>ARIMA by roll</vt:lpstr>
      <vt:lpstr>Predict by roll</vt:lpstr>
      <vt:lpstr>LSTM</vt:lpstr>
      <vt:lpstr>LSTM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Agrifrigerator</dc:title>
  <dc:creator>TibaMe-Big_Data</dc:creator>
  <cp:lastModifiedBy>User</cp:lastModifiedBy>
  <cp:revision>178</cp:revision>
  <dcterms:modified xsi:type="dcterms:W3CDTF">2021-01-08T14:53:36Z</dcterms:modified>
</cp:coreProperties>
</file>